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8010525" cx="5667375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7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7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4357d219d_0_0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4357d21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474c6b7ec_0_239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474c6b7ec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474c6b7ec_0_254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d474c6b7ec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474c6b7ec_0_271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d474c6b7e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474c6b7ec_0_290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d474c6b7ec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474c6b7ec_0_300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d474c6b7ec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474c6b7ec_0_316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d474c6b7ec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4357d219d_0_214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24357d219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d474c6b7ec_1_9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d474c6b7e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474c6b7ec_0_0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474c6b7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474c6b7ec_0_82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d474c6b7e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4357d219d_0_69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4357d219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474c6b7ec_0_164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474c6b7e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4357d219d_0_147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4357d219d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474c6b7ec_0_208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474c6b7e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474c6b7ec_0_185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d474c6b7e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474c6b7ec_0_229:notes"/>
          <p:cNvSpPr/>
          <p:nvPr>
            <p:ph idx="2" type="sldImg"/>
          </p:nvPr>
        </p:nvSpPr>
        <p:spPr>
          <a:xfrm>
            <a:off x="2216313" y="685800"/>
            <a:ext cx="242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d474c6b7ec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93194" y="1159607"/>
            <a:ext cx="5280900" cy="319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93189" y="4413887"/>
            <a:ext cx="52809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93189" y="1722687"/>
            <a:ext cx="5280900" cy="30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93189" y="4909299"/>
            <a:ext cx="5280900" cy="20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th Photos">
  <p:cSld name="with Photo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1833042" y="2095346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2" name="Google Shape;52;p13"/>
          <p:cNvSpPr/>
          <p:nvPr>
            <p:ph idx="3" type="pic"/>
          </p:nvPr>
        </p:nvSpPr>
        <p:spPr>
          <a:xfrm>
            <a:off x="2410405" y="2095346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3" name="Google Shape;53;p13"/>
          <p:cNvSpPr/>
          <p:nvPr>
            <p:ph idx="4" type="pic"/>
          </p:nvPr>
        </p:nvSpPr>
        <p:spPr>
          <a:xfrm>
            <a:off x="2987769" y="2095346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4" name="Google Shape;54;p13"/>
          <p:cNvSpPr/>
          <p:nvPr>
            <p:ph idx="5" type="pic"/>
          </p:nvPr>
        </p:nvSpPr>
        <p:spPr>
          <a:xfrm>
            <a:off x="3565133" y="2095346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5" name="Google Shape;55;p13"/>
          <p:cNvSpPr/>
          <p:nvPr>
            <p:ph idx="6" type="pic"/>
          </p:nvPr>
        </p:nvSpPr>
        <p:spPr>
          <a:xfrm>
            <a:off x="1833042" y="3517585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6" name="Google Shape;56;p13"/>
          <p:cNvSpPr/>
          <p:nvPr>
            <p:ph idx="7" type="pic"/>
          </p:nvPr>
        </p:nvSpPr>
        <p:spPr>
          <a:xfrm>
            <a:off x="2410405" y="3517585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7" name="Google Shape;57;p13"/>
          <p:cNvSpPr/>
          <p:nvPr>
            <p:ph idx="8" type="pic"/>
          </p:nvPr>
        </p:nvSpPr>
        <p:spPr>
          <a:xfrm>
            <a:off x="2987769" y="3517585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8" name="Google Shape;58;p13"/>
          <p:cNvSpPr/>
          <p:nvPr>
            <p:ph idx="9" type="pic"/>
          </p:nvPr>
        </p:nvSpPr>
        <p:spPr>
          <a:xfrm>
            <a:off x="3565133" y="3517585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59" name="Google Shape;59;p13"/>
          <p:cNvSpPr/>
          <p:nvPr>
            <p:ph idx="13" type="pic"/>
          </p:nvPr>
        </p:nvSpPr>
        <p:spPr>
          <a:xfrm>
            <a:off x="1833042" y="4953175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60" name="Google Shape;60;p13"/>
          <p:cNvSpPr/>
          <p:nvPr>
            <p:ph idx="14" type="pic"/>
          </p:nvPr>
        </p:nvSpPr>
        <p:spPr>
          <a:xfrm>
            <a:off x="2410405" y="4953175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61" name="Google Shape;61;p13"/>
          <p:cNvSpPr/>
          <p:nvPr>
            <p:ph idx="15" type="pic"/>
          </p:nvPr>
        </p:nvSpPr>
        <p:spPr>
          <a:xfrm>
            <a:off x="2987769" y="4953175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62" name="Google Shape;62;p13"/>
          <p:cNvSpPr/>
          <p:nvPr>
            <p:ph idx="16" type="pic"/>
          </p:nvPr>
        </p:nvSpPr>
        <p:spPr>
          <a:xfrm>
            <a:off x="3565133" y="4953175"/>
            <a:ext cx="387900" cy="38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93189" y="3349750"/>
            <a:ext cx="5280900" cy="13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93189" y="693085"/>
            <a:ext cx="52809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93189" y="1794873"/>
            <a:ext cx="5280900" cy="53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93189" y="693085"/>
            <a:ext cx="52809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93189" y="1794873"/>
            <a:ext cx="2479200" cy="53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995081" y="1794873"/>
            <a:ext cx="2479200" cy="53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93189" y="693085"/>
            <a:ext cx="52809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93189" y="865296"/>
            <a:ext cx="1740300" cy="117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93189" y="2164173"/>
            <a:ext cx="1740300" cy="49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03853" y="701067"/>
            <a:ext cx="3946800" cy="63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833688" y="-195"/>
            <a:ext cx="2833800" cy="801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64555" y="1920556"/>
            <a:ext cx="2507100" cy="23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64555" y="4365530"/>
            <a:ext cx="2507100" cy="19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061461" y="1127680"/>
            <a:ext cx="2378400" cy="57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93189" y="6588729"/>
            <a:ext cx="3718200" cy="9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93189" y="693085"/>
            <a:ext cx="5280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93189" y="1794873"/>
            <a:ext cx="5280900" cy="53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251159" y="7262528"/>
            <a:ext cx="3402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50" y="1"/>
            <a:ext cx="5667300" cy="83151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1318500" y="5631700"/>
            <a:ext cx="29589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6B027"/>
                </a:solidFill>
                <a:latin typeface="Montserrat"/>
                <a:ea typeface="Montserrat"/>
                <a:cs typeface="Montserrat"/>
                <a:sym typeface="Montserrat"/>
              </a:rPr>
              <a:t>SESIÓN</a:t>
            </a:r>
            <a:endParaRPr sz="5000">
              <a:solidFill>
                <a:srgbClr val="F6B027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090500" y="6324925"/>
            <a:ext cx="3719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Descubriendo mi telé</a:t>
            </a:r>
            <a:r>
              <a:rPr lang="e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fono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725" y="7056922"/>
            <a:ext cx="3283500" cy="96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39872" l="0" r="0" t="4283"/>
          <a:stretch/>
        </p:blipFill>
        <p:spPr>
          <a:xfrm>
            <a:off x="669950" y="0"/>
            <a:ext cx="4327474" cy="55360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460400" y="5497275"/>
            <a:ext cx="4863900" cy="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4183400" y="5478375"/>
            <a:ext cx="1140900" cy="582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/>
          <p:nvPr/>
        </p:nvSpPr>
        <p:spPr>
          <a:xfrm>
            <a:off x="517400" y="3746875"/>
            <a:ext cx="4611900" cy="29673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50" y="-24"/>
            <a:ext cx="5667300" cy="33168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517400" y="3746875"/>
            <a:ext cx="4611900" cy="405300"/>
          </a:xfrm>
          <a:prstGeom prst="rect">
            <a:avLst/>
          </a:prstGeom>
          <a:solidFill>
            <a:srgbClr val="E9E8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-3157606" y="8460183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-3157606" y="8749749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883314" y="3839263"/>
            <a:ext cx="34203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F1231"/>
              </a:buClr>
              <a:buSzPts val="1200"/>
              <a:buFont typeface="Montserrat"/>
              <a:buAutoNum type="arabicPeriod"/>
            </a:pP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EXPLICACIÓN INICIAL:</a:t>
            </a:r>
            <a:endParaRPr b="1" sz="1200">
              <a:solidFill>
                <a:srgbClr val="DF12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1048089" y="1549863"/>
            <a:ext cx="35505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1060800" y="1979200"/>
            <a:ext cx="2592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Enseñar los gestos básicos para interactuar con la pantalla táctil.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1048100" y="4753050"/>
            <a:ext cx="38775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Mostrar los principales gestos para interactuar con el teléfono: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[ ] *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Tocar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(seleccionar).</a:t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[ ] *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Mantener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presionado (abrir opciones).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[ ] *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Deslizar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(navegar entre pantallas o menús).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[ ] 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Pellizcar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para hacer zoom.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2294200" y="-25"/>
            <a:ext cx="622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ACTIVIDAD 2  </a:t>
            </a: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Primeros gestos: pantalla táctil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1048100" y="-25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450" y="6961626"/>
            <a:ext cx="375250" cy="6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1060800" y="4170188"/>
            <a:ext cx="36741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s" sz="11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Escribe aquí la lista de elementos importantes para la actividad. </a:t>
            </a:r>
            <a:r>
              <a:rPr b="1" lang="e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Ejemplo: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/>
          <p:nvPr/>
        </p:nvSpPr>
        <p:spPr>
          <a:xfrm>
            <a:off x="527750" y="739075"/>
            <a:ext cx="4611900" cy="13656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50" y="-24"/>
            <a:ext cx="5667300" cy="3513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527737" y="739075"/>
            <a:ext cx="4611900" cy="405300"/>
          </a:xfrm>
          <a:prstGeom prst="rect">
            <a:avLst/>
          </a:prstGeom>
          <a:solidFill>
            <a:srgbClr val="E9E8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1189977" y="831463"/>
            <a:ext cx="34203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2.   </a:t>
            </a: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HERRAMIENTAS</a:t>
            </a:r>
            <a:endParaRPr b="1" sz="1200">
              <a:solidFill>
                <a:srgbClr val="DF12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1189975" y="1640413"/>
            <a:ext cx="3420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Usar el proyector para mostrar ejemplos.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1048100" y="-25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4"/>
          <p:cNvPicPr preferRelativeResize="0"/>
          <p:nvPr/>
        </p:nvPicPr>
        <p:blipFill rotWithShape="1">
          <a:blip r:embed="rId3">
            <a:alphaModFix/>
          </a:blip>
          <a:srcRect b="21792" l="-13908" r="-6197" t="628"/>
          <a:stretch/>
        </p:blipFill>
        <p:spPr>
          <a:xfrm>
            <a:off x="304800" y="4011075"/>
            <a:ext cx="5667376" cy="39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/>
          <p:cNvSpPr txBox="1"/>
          <p:nvPr/>
        </p:nvSpPr>
        <p:spPr>
          <a:xfrm>
            <a:off x="2294200" y="-25"/>
            <a:ext cx="622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ACTIVIDAD 2  </a:t>
            </a: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Primeros gestos: pantalla táctil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527750" y="2220750"/>
            <a:ext cx="4611900" cy="17904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527725" y="2220750"/>
            <a:ext cx="4611900" cy="405300"/>
          </a:xfrm>
          <a:prstGeom prst="rect">
            <a:avLst/>
          </a:prstGeom>
          <a:solidFill>
            <a:srgbClr val="E9E8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4"/>
          <p:cNvSpPr txBox="1"/>
          <p:nvPr/>
        </p:nvSpPr>
        <p:spPr>
          <a:xfrm>
            <a:off x="1189964" y="2313138"/>
            <a:ext cx="34203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.   PRÁCTICA</a:t>
            </a:r>
            <a:endParaRPr b="1" sz="1200">
              <a:solidFill>
                <a:srgbClr val="DF12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1189975" y="3127100"/>
            <a:ext cx="34203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Los participantes realizan cada gesto en su teléfono siguiendo las instrucciones del facilitador</a:t>
            </a:r>
            <a:r>
              <a:rPr lang="e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961500" y="2641775"/>
            <a:ext cx="4138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s" sz="11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Escribe aquí el ejercicio práctico teniendo en cuenta el usuario y el nivel de apropiación digital. </a:t>
            </a:r>
            <a:r>
              <a:rPr b="1" lang="e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Ejemplo: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899975" y="1151650"/>
            <a:ext cx="3938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s" sz="11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Escribe aquí los materiales o recursos con los que puedes trabajar en la actividad. </a:t>
            </a:r>
            <a:r>
              <a:rPr b="1" lang="e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Ejemplo: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/>
          <p:nvPr/>
        </p:nvSpPr>
        <p:spPr>
          <a:xfrm>
            <a:off x="538100" y="1130650"/>
            <a:ext cx="4550100" cy="34761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"/>
          <p:cNvSpPr/>
          <p:nvPr/>
        </p:nvSpPr>
        <p:spPr>
          <a:xfrm>
            <a:off x="538088" y="4700325"/>
            <a:ext cx="4591200" cy="368100"/>
          </a:xfrm>
          <a:prstGeom prst="rect">
            <a:avLst/>
          </a:prstGeom>
          <a:solidFill>
            <a:srgbClr val="B480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48026"/>
              </a:solidFill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538100" y="1130638"/>
            <a:ext cx="4550100" cy="405300"/>
          </a:xfrm>
          <a:prstGeom prst="rect">
            <a:avLst/>
          </a:prstGeom>
          <a:solidFill>
            <a:srgbClr val="E9E8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"/>
          <p:cNvSpPr/>
          <p:nvPr/>
        </p:nvSpPr>
        <p:spPr>
          <a:xfrm>
            <a:off x="538100" y="5081325"/>
            <a:ext cx="4591200" cy="11754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-3157606" y="8460183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-3157606" y="8749749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"/>
          <p:cNvSpPr txBox="1"/>
          <p:nvPr/>
        </p:nvSpPr>
        <p:spPr>
          <a:xfrm>
            <a:off x="883477" y="1223038"/>
            <a:ext cx="34203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.    GAMIFICACIÓN </a:t>
            </a:r>
            <a:endParaRPr sz="1200">
              <a:solidFill>
                <a:srgbClr val="DF12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883464" y="4802150"/>
            <a:ext cx="35505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RESULTADOS ESPERADOS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970250" y="5277200"/>
            <a:ext cx="35505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participantes podrán utilizar los gestos básicos de la pantalla táctil para navegar por su teléfono.</a:t>
            </a:r>
            <a:endParaRPr sz="12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2931875" y="2316300"/>
            <a:ext cx="1917300" cy="1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"Gestos mágicos"</a:t>
            </a:r>
            <a:endParaRPr b="1" sz="1100">
              <a:solidFill>
                <a:srgbClr val="DF123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juego donde se indica un gesto (por ejemplo: deslizar hacia arriba) y los participantes deben realizarlo en sus teléfonos.</a:t>
            </a:r>
            <a:endParaRPr sz="12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50" y="-24"/>
            <a:ext cx="5667300" cy="3513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1048100" y="-25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50" y="1902125"/>
            <a:ext cx="2110475" cy="2398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2294200" y="-25"/>
            <a:ext cx="622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ACTIVIDAD 2  </a:t>
            </a: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Primeros gestos: pantalla táctil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450" y="6961626"/>
            <a:ext cx="375250" cy="6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/>
          <p:nvPr/>
        </p:nvSpPr>
        <p:spPr>
          <a:xfrm>
            <a:off x="2931875" y="1569688"/>
            <a:ext cx="19953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s" sz="11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Escribe aquí un juego sencillo para la actividad. </a:t>
            </a:r>
            <a:r>
              <a:rPr b="1" lang="e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Ejemplo: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>
            <a:off x="38" y="-37"/>
            <a:ext cx="5667300" cy="80106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1483400" y="3598325"/>
            <a:ext cx="27006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Retroalimentación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1042500" y="-12250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" name="Google Shape;256;p26"/>
          <p:cNvGrpSpPr/>
          <p:nvPr/>
        </p:nvGrpSpPr>
        <p:grpSpPr>
          <a:xfrm>
            <a:off x="1798898" y="4943548"/>
            <a:ext cx="2864777" cy="527102"/>
            <a:chOff x="1473998" y="6902923"/>
            <a:chExt cx="2864777" cy="527102"/>
          </a:xfrm>
        </p:grpSpPr>
        <p:pic>
          <p:nvPicPr>
            <p:cNvPr id="257" name="Google Shape;25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998" y="6902923"/>
              <a:ext cx="414625" cy="35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26"/>
            <p:cNvSpPr txBox="1"/>
            <p:nvPr/>
          </p:nvSpPr>
          <p:spPr>
            <a:xfrm>
              <a:off x="1934275" y="6902925"/>
              <a:ext cx="2404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Duración:</a:t>
              </a:r>
              <a:r>
                <a:rPr lang="e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10 min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sp>
        <p:nvSpPr>
          <p:cNvPr id="259" name="Google Shape;259;p26"/>
          <p:cNvSpPr txBox="1"/>
          <p:nvPr/>
        </p:nvSpPr>
        <p:spPr>
          <a:xfrm>
            <a:off x="38" y="2871025"/>
            <a:ext cx="56673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6B027"/>
                </a:solidFill>
                <a:latin typeface="Montserrat"/>
                <a:ea typeface="Montserrat"/>
                <a:cs typeface="Montserrat"/>
                <a:sym typeface="Montserrat"/>
              </a:rPr>
              <a:t>CIERRE</a:t>
            </a:r>
            <a:endParaRPr sz="5000">
              <a:solidFill>
                <a:srgbClr val="F6B027"/>
              </a:solidFill>
            </a:endParaRPr>
          </a:p>
        </p:txBody>
      </p:sp>
      <p:pic>
        <p:nvPicPr>
          <p:cNvPr id="260" name="Google Shape;2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725" y="7056922"/>
            <a:ext cx="3283500" cy="96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/>
          <p:nvPr/>
        </p:nvSpPr>
        <p:spPr>
          <a:xfrm>
            <a:off x="517400" y="3746875"/>
            <a:ext cx="4611900" cy="20295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7"/>
          <p:cNvSpPr/>
          <p:nvPr/>
        </p:nvSpPr>
        <p:spPr>
          <a:xfrm>
            <a:off x="50" y="-24"/>
            <a:ext cx="5667300" cy="33168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517400" y="3746875"/>
            <a:ext cx="4611900" cy="405300"/>
          </a:xfrm>
          <a:prstGeom prst="rect">
            <a:avLst/>
          </a:prstGeom>
          <a:solidFill>
            <a:srgbClr val="E9E8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7"/>
          <p:cNvSpPr/>
          <p:nvPr/>
        </p:nvSpPr>
        <p:spPr>
          <a:xfrm>
            <a:off x="-3157606" y="8460183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7"/>
          <p:cNvSpPr/>
          <p:nvPr/>
        </p:nvSpPr>
        <p:spPr>
          <a:xfrm>
            <a:off x="-3157606" y="8749749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7"/>
          <p:cNvSpPr txBox="1"/>
          <p:nvPr/>
        </p:nvSpPr>
        <p:spPr>
          <a:xfrm>
            <a:off x="1188114" y="3839263"/>
            <a:ext cx="34203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EVALUACIÓN DE LA SESIÓN</a:t>
            </a:r>
            <a:endParaRPr b="1" sz="1200">
              <a:solidFill>
                <a:srgbClr val="DF12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725750" y="1514025"/>
            <a:ext cx="41952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-3048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★"/>
            </a:pPr>
            <a:r>
              <a:rPr lang="e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Resumen de lo aprendido durante la sesión.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★"/>
            </a:pPr>
            <a:r>
              <a:rPr lang="e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Espacio para preguntas y aclaración de dudas.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★"/>
            </a:pPr>
            <a:r>
              <a:rPr lang="e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Pedir a los participantes que compartan cómo se sintieron y qué les gustaría aprender en las próximas sesiones.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1048100" y="4524450"/>
            <a:ext cx="38775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 final, se podría aplicar una pequeña encuesta verbal para ver qué tanto aprendieron y cómo se sienten con el uso del teléfono.</a:t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2294200" y="-25"/>
            <a:ext cx="622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CIERRE</a:t>
            </a:r>
            <a:r>
              <a:rPr b="1"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Retroalimentación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1048100" y="-25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450" y="6961626"/>
            <a:ext cx="375250" cy="6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/>
          <p:nvPr/>
        </p:nvSpPr>
        <p:spPr>
          <a:xfrm>
            <a:off x="38" y="-37"/>
            <a:ext cx="5667300" cy="80106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1483400" y="3598325"/>
            <a:ext cx="27006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Conceptual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1042500" y="-12250"/>
            <a:ext cx="1140900" cy="243300"/>
          </a:xfrm>
          <a:prstGeom prst="rect">
            <a:avLst/>
          </a:prstGeom>
          <a:solidFill>
            <a:srgbClr val="B480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8"/>
          <p:cNvSpPr txBox="1"/>
          <p:nvPr/>
        </p:nvSpPr>
        <p:spPr>
          <a:xfrm>
            <a:off x="-228562" y="2871025"/>
            <a:ext cx="56673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ANEXO</a:t>
            </a:r>
            <a:endParaRPr sz="5000">
              <a:solidFill>
                <a:srgbClr val="DF1231"/>
              </a:solidFill>
            </a:endParaRPr>
          </a:p>
        </p:txBody>
      </p:sp>
      <p:pic>
        <p:nvPicPr>
          <p:cNvPr id="284" name="Google Shape;284;p28"/>
          <p:cNvPicPr preferRelativeResize="0"/>
          <p:nvPr/>
        </p:nvPicPr>
        <p:blipFill rotWithShape="1">
          <a:blip r:embed="rId3">
            <a:alphaModFix/>
          </a:blip>
          <a:srcRect b="-41612" l="-2463" r="-3716" t="-34412"/>
          <a:stretch/>
        </p:blipFill>
        <p:spPr>
          <a:xfrm>
            <a:off x="1195725" y="7056922"/>
            <a:ext cx="3283502" cy="96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/>
          <p:nvPr/>
        </p:nvSpPr>
        <p:spPr>
          <a:xfrm>
            <a:off x="-3157606" y="8460183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-3157606" y="8749749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3475" y="5050654"/>
            <a:ext cx="234200" cy="13144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9"/>
          <p:cNvSpPr/>
          <p:nvPr/>
        </p:nvSpPr>
        <p:spPr>
          <a:xfrm>
            <a:off x="575950" y="897450"/>
            <a:ext cx="4551900" cy="16857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577369" y="834500"/>
            <a:ext cx="4551900" cy="515700"/>
          </a:xfrm>
          <a:prstGeom prst="rect">
            <a:avLst/>
          </a:prstGeom>
          <a:solidFill>
            <a:srgbClr val="C3C5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9"/>
          <p:cNvSpPr txBox="1"/>
          <p:nvPr/>
        </p:nvSpPr>
        <p:spPr>
          <a:xfrm>
            <a:off x="1003123" y="981550"/>
            <a:ext cx="41133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1. TELÉFONO INTELIGENTE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1028175" y="1494925"/>
            <a:ext cx="38409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Barlow Medium"/>
              <a:buNone/>
            </a:pPr>
            <a:r>
              <a:rPr lang="es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Un dispositivo portátil que combina un teléfono móvil tradicional con funciones avanzadas de un ordenador, como acceso a internet, aplicaciones, cámara y más.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Barlow Medium"/>
              <a:buNone/>
            </a:pPr>
            <a:r>
              <a:t/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557025" y="2994925"/>
            <a:ext cx="4551900" cy="44859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9"/>
          <p:cNvSpPr/>
          <p:nvPr/>
        </p:nvSpPr>
        <p:spPr>
          <a:xfrm>
            <a:off x="558448" y="2931963"/>
            <a:ext cx="4551900" cy="515700"/>
          </a:xfrm>
          <a:prstGeom prst="rect">
            <a:avLst/>
          </a:prstGeom>
          <a:solidFill>
            <a:srgbClr val="C3C5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9"/>
          <p:cNvSpPr txBox="1"/>
          <p:nvPr/>
        </p:nvSpPr>
        <p:spPr>
          <a:xfrm>
            <a:off x="942210" y="3079038"/>
            <a:ext cx="41133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PARTES FÍSICAS DEL TELÉFONO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1020475" y="3572400"/>
            <a:ext cx="3665700" cy="3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Botones 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 encendido/apagado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Sirve para encender, apagar y bloquear la pantalla del teléfono.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❏"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Botones 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 volumen: 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Permiten subir y bajar el volumen del teléfono (llamadas, música, etc.).</a:t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❏"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Pantalla táctil: 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La superficie del teléfono donde interactuamos con el dispositivo mediante gestos como tocar, deslizar o pellizcar.</a:t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❏"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Cámara: 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Permite tomar fotos y grabar videos. Hay una cámara frontal (para selfies) y una cámara trasera.</a:t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❏"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Conector 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 carga: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El lugar donde conectamos el cable para cargar el teléfono</a:t>
            </a:r>
            <a:r>
              <a:rPr lang="es" sz="1100">
                <a:solidFill>
                  <a:schemeClr val="dk1"/>
                </a:solidFill>
              </a:rPr>
              <a:t>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❏"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Micrófono y altavoz: 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Para escuchar el sonido (llamadas, música) y hablar durante las llamadas.</a:t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50" y="-24"/>
            <a:ext cx="5667300" cy="3513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1048100" y="-25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"/>
          <p:cNvSpPr txBox="1"/>
          <p:nvPr/>
        </p:nvSpPr>
        <p:spPr>
          <a:xfrm>
            <a:off x="2294200" y="-25"/>
            <a:ext cx="622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ANEXO</a:t>
            </a:r>
            <a:r>
              <a:rPr b="1"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Conceptual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/>
          <p:nvPr/>
        </p:nvSpPr>
        <p:spPr>
          <a:xfrm>
            <a:off x="-3157606" y="8460183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0"/>
          <p:cNvSpPr/>
          <p:nvPr/>
        </p:nvSpPr>
        <p:spPr>
          <a:xfrm>
            <a:off x="-3157606" y="8749749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3475" y="5050654"/>
            <a:ext cx="234200" cy="13144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0"/>
          <p:cNvSpPr/>
          <p:nvPr/>
        </p:nvSpPr>
        <p:spPr>
          <a:xfrm>
            <a:off x="543075" y="1622050"/>
            <a:ext cx="4551900" cy="30870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0"/>
          <p:cNvSpPr/>
          <p:nvPr/>
        </p:nvSpPr>
        <p:spPr>
          <a:xfrm>
            <a:off x="544494" y="1559100"/>
            <a:ext cx="4551900" cy="515700"/>
          </a:xfrm>
          <a:prstGeom prst="rect">
            <a:avLst/>
          </a:prstGeom>
          <a:solidFill>
            <a:srgbClr val="C3C5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0"/>
          <p:cNvSpPr txBox="1"/>
          <p:nvPr/>
        </p:nvSpPr>
        <p:spPr>
          <a:xfrm>
            <a:off x="1010998" y="1731588"/>
            <a:ext cx="41133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3. GESTOS BÁSICOS EN LA PANTALLA TÁCTIL</a:t>
            </a:r>
            <a:endParaRPr b="1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1036049" y="2209875"/>
            <a:ext cx="35949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❏"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Tocar: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Pulsar brevemente la pantalla para seleccionar o abrir algo.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❏"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Mantener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presionado: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Mantener el dedo sobre un elemento para ver más opciones o moverlo.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❏"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Deslizar: 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Mover el dedo de un lado a otro para desplazarse por menús o pantallas.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❏"/>
            </a:pP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Pellizcar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para hacer zoom: 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Usar dos dedos para acercar o alejar una imagen o página.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30"/>
          <p:cNvSpPr/>
          <p:nvPr/>
        </p:nvSpPr>
        <p:spPr>
          <a:xfrm>
            <a:off x="50" y="-24"/>
            <a:ext cx="5667300" cy="3513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30"/>
          <p:cNvSpPr/>
          <p:nvPr/>
        </p:nvSpPr>
        <p:spPr>
          <a:xfrm>
            <a:off x="1048100" y="-25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0"/>
          <p:cNvSpPr txBox="1"/>
          <p:nvPr/>
        </p:nvSpPr>
        <p:spPr>
          <a:xfrm>
            <a:off x="2294200" y="-25"/>
            <a:ext cx="622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ANEXO </a:t>
            </a: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Conceptual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7" name="Google Shape;3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450" y="6961626"/>
            <a:ext cx="375250" cy="6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0"/>
            <a:ext cx="5667300" cy="324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039418" y="184800"/>
            <a:ext cx="27240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SemiBold"/>
              <a:buNone/>
            </a:pPr>
            <a:r>
              <a:rPr lang="e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Nombre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SemiBold"/>
              <a:buNone/>
            </a:pPr>
            <a:r>
              <a:t/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85150" y="1449500"/>
            <a:ext cx="4299300" cy="56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b="1" sz="2000">
              <a:solidFill>
                <a:srgbClr val="DF12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Familiarizar a los participantes con las partes básicas de un teléfono inteligente y sus funciones principales, promoviendo la confianza en su uso.</a:t>
            </a:r>
            <a:endParaRPr sz="1200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500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500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500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0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EXPLICACIÓN</a:t>
            </a:r>
            <a:endParaRPr b="1" sz="2000">
              <a:solidFill>
                <a:srgbClr val="DF12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En esta sesión, los participantes aprenderán a identificar las partes externas de su teléfono y realizar las acciones básicas para manejarlo. Se pondrá especial atención en el uso de la pantalla táctil, botones físicos, y gestos esenciales (deslizar, tocar, pellizcar) para que adquieran autonomía en tareas básicas.</a:t>
            </a:r>
            <a:endParaRPr sz="1200">
              <a:solidFill>
                <a:srgbClr val="3C40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3C4043"/>
                </a:solidFill>
                <a:latin typeface="Montserrat"/>
                <a:ea typeface="Montserrat"/>
                <a:cs typeface="Montserrat"/>
                <a:sym typeface="Montserrat"/>
              </a:rPr>
              <a:t>Además, se busca generar un ambiente cómodo y lúdico donde el error sea visto como una oportunidad de aprendizaje, entendiendo que la tecnología puede ser nueva para muchos participantes.</a:t>
            </a:r>
            <a:endParaRPr b="1" sz="1200">
              <a:solidFill>
                <a:srgbClr val="DF123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450" y="6961626"/>
            <a:ext cx="375250" cy="6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38" y="-37"/>
            <a:ext cx="5667300" cy="80106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714149" y="1096113"/>
            <a:ext cx="28425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QUÉ NECESITAS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494725" y="1946863"/>
            <a:ext cx="3200100" cy="3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Teléfonos móviles de cada participante (se sugiere que traigan su propio teléfono).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Ficha visual con un esquema de un teléfono que identifique partes clave (pantalla, botones físicos, cámara).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Tarjetas con los gestos principales ilustrados (deslizar, tocar, pellizcar, etc.).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Una hoja resumen que describa los pasos y gestos básicos.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Proyector para mostrar en grande las explicaciones.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Conexión a internet para poder realizar búsquedas simples (si es posible).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958875" y="1905438"/>
            <a:ext cx="3279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F6B027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800">
              <a:solidFill>
                <a:srgbClr val="F6B027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958875" y="2719238"/>
            <a:ext cx="3279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F6B027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800">
              <a:solidFill>
                <a:srgbClr val="F6B027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958875" y="3468288"/>
            <a:ext cx="3279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F6B027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800">
              <a:solidFill>
                <a:srgbClr val="F6B027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958875" y="4051513"/>
            <a:ext cx="3279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F6B027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800">
              <a:solidFill>
                <a:srgbClr val="F6B027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958875" y="4664412"/>
            <a:ext cx="3279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F6B027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800">
              <a:solidFill>
                <a:srgbClr val="F6B027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958875" y="5240313"/>
            <a:ext cx="3279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F6B027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2800">
              <a:solidFill>
                <a:srgbClr val="F6B027"/>
              </a:solidFill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1042500" y="-12250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723" y="6521923"/>
            <a:ext cx="414625" cy="3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2010475" y="6521925"/>
            <a:ext cx="24045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Duración Total: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1.5</a:t>
            </a:r>
            <a:r>
              <a:rPr lang="e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horas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619739" y="5356175"/>
            <a:ext cx="4284000" cy="19866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617750" y="1885400"/>
            <a:ext cx="4327800" cy="33729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619732" y="5356175"/>
            <a:ext cx="4284000" cy="368100"/>
          </a:xfrm>
          <a:prstGeom prst="rect">
            <a:avLst/>
          </a:prstGeom>
          <a:solidFill>
            <a:srgbClr val="B480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617725" y="1884100"/>
            <a:ext cx="4327800" cy="3369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-3617514" y="7808342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-4173169" y="8143452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-3157606" y="8460183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3157606" y="8749749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922201" y="5451825"/>
            <a:ext cx="22401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SemiBold"/>
              <a:buNone/>
            </a:pP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TIP PARA EL </a:t>
            </a: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FACILITADOR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922194" y="1932725"/>
            <a:ext cx="21312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SemiBold"/>
              <a:buNone/>
            </a:pP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INTRODUCCIÓN 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129000" y="6376100"/>
            <a:ext cx="34071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Crear un ambiente relajado y de confianza, alentando a los participantes a sentirse cómodos con el aprendizaje.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Barlow Medium"/>
              <a:buNone/>
            </a:pPr>
            <a:r>
              <a:t/>
            </a:r>
            <a:endParaRPr sz="12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702475" y="2486475"/>
            <a:ext cx="3693000" cy="21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Escribe aquí los temas a abordar en el inicio. </a:t>
            </a:r>
            <a:r>
              <a:rPr b="1" lang="e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Ejemplo:</a:t>
            </a:r>
            <a:endParaRPr b="1"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 Medium"/>
              <a:buChar char="●"/>
            </a:pPr>
            <a:r>
              <a:rPr lang="es" sz="12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Presentación de la facilitadora o facilitador y bienvenida a los participantes.</a:t>
            </a:r>
            <a:endParaRPr sz="12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 Medium"/>
              <a:buChar char="●"/>
            </a:pPr>
            <a:r>
              <a:rPr lang="es" sz="12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Breve explicación del propósito del taller y los temas que se abordarán.</a:t>
            </a:r>
            <a:endParaRPr sz="12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 Medium"/>
              <a:buChar char="●"/>
            </a:pPr>
            <a:r>
              <a:rPr lang="es" sz="12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Espacio para que los participantes compartan sus expectativas o dificultades actuales con el uso del teléfono.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568100" y="657775"/>
            <a:ext cx="2071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4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DESGLOSE </a:t>
            </a:r>
            <a:endParaRPr sz="2400">
              <a:solidFill>
                <a:srgbClr val="DF1231"/>
              </a:solidFill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68100" y="933500"/>
            <a:ext cx="2774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4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DE LA SESIÓN</a:t>
            </a:r>
            <a:endParaRPr sz="2400">
              <a:solidFill>
                <a:srgbClr val="DF123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922200" y="2308350"/>
            <a:ext cx="306091" cy="2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205200" y="2221000"/>
            <a:ext cx="14142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DF12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</a:t>
            </a:r>
            <a:r>
              <a:rPr lang="es" sz="1800">
                <a:solidFill>
                  <a:srgbClr val="DF1231"/>
                </a:solidFill>
              </a:rPr>
              <a:t> </a:t>
            </a:r>
            <a:r>
              <a:rPr lang="es" sz="1200">
                <a:solidFill>
                  <a:srgbClr val="DF123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minutos</a:t>
            </a:r>
            <a:endParaRPr sz="1800">
              <a:solidFill>
                <a:srgbClr val="DF1231"/>
              </a:solidFill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450" y="6961626"/>
            <a:ext cx="375250" cy="6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1091050" y="5758300"/>
            <a:ext cx="33252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Escribe aquí los tips que te ayudarán en la sesión. </a:t>
            </a:r>
            <a:r>
              <a:rPr b="1" lang="e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Ejemplo: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38" y="-37"/>
            <a:ext cx="5667300" cy="80106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090500" y="3631950"/>
            <a:ext cx="4575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El detective del teléfono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1042500" y="-12250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" name="Google Shape;127;p18"/>
          <p:cNvGrpSpPr/>
          <p:nvPr/>
        </p:nvGrpSpPr>
        <p:grpSpPr>
          <a:xfrm>
            <a:off x="1875098" y="4562548"/>
            <a:ext cx="2864777" cy="527102"/>
            <a:chOff x="1550198" y="6521923"/>
            <a:chExt cx="2864777" cy="527102"/>
          </a:xfrm>
        </p:grpSpPr>
        <p:pic>
          <p:nvPicPr>
            <p:cNvPr id="128" name="Google Shape;128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50198" y="6521923"/>
              <a:ext cx="414625" cy="35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8"/>
            <p:cNvSpPr txBox="1"/>
            <p:nvPr/>
          </p:nvSpPr>
          <p:spPr>
            <a:xfrm>
              <a:off x="2010475" y="6521925"/>
              <a:ext cx="2404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Duración:</a:t>
              </a:r>
              <a:r>
                <a:rPr lang="e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30 min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sp>
        <p:nvSpPr>
          <p:cNvPr id="130" name="Google Shape;130;p18"/>
          <p:cNvSpPr txBox="1"/>
          <p:nvPr/>
        </p:nvSpPr>
        <p:spPr>
          <a:xfrm>
            <a:off x="38" y="2871025"/>
            <a:ext cx="56673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6B027"/>
                </a:solidFill>
                <a:latin typeface="Montserrat"/>
                <a:ea typeface="Montserrat"/>
                <a:cs typeface="Montserrat"/>
                <a:sym typeface="Montserrat"/>
              </a:rPr>
              <a:t>ACTIVIDAD 1</a:t>
            </a:r>
            <a:endParaRPr sz="5000">
              <a:solidFill>
                <a:srgbClr val="F6B027"/>
              </a:solidFill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725" y="7056922"/>
            <a:ext cx="3283500" cy="96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517400" y="3518275"/>
            <a:ext cx="4611900" cy="33630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50" y="-24"/>
            <a:ext cx="5667300" cy="33168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517400" y="3518275"/>
            <a:ext cx="4611900" cy="405300"/>
          </a:xfrm>
          <a:prstGeom prst="rect">
            <a:avLst/>
          </a:prstGeom>
          <a:solidFill>
            <a:srgbClr val="E9E8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-3157606" y="8460183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-3157606" y="8749749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883314" y="3610663"/>
            <a:ext cx="34203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F1231"/>
              </a:buClr>
              <a:buSzPts val="1200"/>
              <a:buFont typeface="Montserrat"/>
              <a:buAutoNum type="arabicPeriod"/>
            </a:pP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EXPLICACIÓN INICIAL:</a:t>
            </a:r>
            <a:endParaRPr b="1" sz="1200">
              <a:solidFill>
                <a:srgbClr val="DF12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048089" y="1549863"/>
            <a:ext cx="35505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060788" y="1979188"/>
            <a:ext cx="2724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Identificar las partes del teléfono y practicar encender/apagar</a:t>
            </a:r>
            <a:r>
              <a:rPr lang="es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060800" y="4458413"/>
            <a:ext cx="3078600" cy="22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Mostrar en un teléfono de referencia (y con ayuda de las fichas visuales), las partes del teléfono: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[ ] *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Botón:</a:t>
            </a:r>
            <a:r>
              <a:rPr lang="e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 encendido/apagado.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[ ] *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Botones: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de volumen.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[ ] *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Cámara.</a:t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[ ] *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Pantalla táctil.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[ ] *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Conector:</a:t>
            </a: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de carga y auriculares.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[ ] *</a:t>
            </a:r>
            <a:r>
              <a:rPr b="1"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Micrófono y altavoz.</a:t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2294200" y="-25"/>
            <a:ext cx="622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ACTIVIDAD 1  </a:t>
            </a: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detective del teléfono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1048100" y="-25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450" y="6961626"/>
            <a:ext cx="375250" cy="6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1048100" y="3977963"/>
            <a:ext cx="36741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s" sz="11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Escribe aquí la lista de elementos importantes para la actividad. </a:t>
            </a:r>
            <a:r>
              <a:rPr b="1" lang="e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Ejemplo: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527750" y="662875"/>
            <a:ext cx="4611900" cy="20280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50" y="-24"/>
            <a:ext cx="5667300" cy="3513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527737" y="662875"/>
            <a:ext cx="4611900" cy="405300"/>
          </a:xfrm>
          <a:prstGeom prst="rect">
            <a:avLst/>
          </a:prstGeom>
          <a:solidFill>
            <a:srgbClr val="E9E8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 txBox="1"/>
          <p:nvPr/>
        </p:nvSpPr>
        <p:spPr>
          <a:xfrm>
            <a:off x="1189977" y="755263"/>
            <a:ext cx="34203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2.   PRÁCTICA</a:t>
            </a:r>
            <a:endParaRPr b="1" sz="1200">
              <a:solidFill>
                <a:srgbClr val="DF12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1155325" y="1576243"/>
            <a:ext cx="30786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Cada participante explora las partes de su teléfono. Se les guía para encender y apagar el dispositivo, subiendo y bajando el volumen.</a:t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294200" y="-25"/>
            <a:ext cx="622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ACTIVIDAD 1  </a:t>
            </a: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detective del teléfono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1048100" y="-25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b="47182" l="26345" r="21945" t="0"/>
          <a:stretch/>
        </p:blipFill>
        <p:spPr>
          <a:xfrm>
            <a:off x="0" y="2690750"/>
            <a:ext cx="5667374" cy="531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857575" y="1059750"/>
            <a:ext cx="4138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s" sz="11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Escribe aquí el ejercicio práctico teniendo en cuenta el usuario y el nivel de apropiación digital. </a:t>
            </a:r>
            <a:r>
              <a:rPr b="1" lang="e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Ejemplo: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>
            <a:off x="538100" y="1359250"/>
            <a:ext cx="4550100" cy="31323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538088" y="4700325"/>
            <a:ext cx="4591200" cy="368100"/>
          </a:xfrm>
          <a:prstGeom prst="rect">
            <a:avLst/>
          </a:prstGeom>
          <a:solidFill>
            <a:srgbClr val="B480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48026"/>
              </a:solidFill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538100" y="1359238"/>
            <a:ext cx="4550100" cy="405300"/>
          </a:xfrm>
          <a:prstGeom prst="rect">
            <a:avLst/>
          </a:prstGeom>
          <a:solidFill>
            <a:srgbClr val="E9E8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538100" y="5081325"/>
            <a:ext cx="4591200" cy="1175400"/>
          </a:xfrm>
          <a:prstGeom prst="rect">
            <a:avLst/>
          </a:prstGeom>
          <a:noFill/>
          <a:ln cap="flat" cmpd="sng" w="9525">
            <a:solidFill>
              <a:srgbClr val="C3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-3157606" y="8460183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-3157606" y="8749749"/>
            <a:ext cx="234300" cy="19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883477" y="1451638"/>
            <a:ext cx="34203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200">
                <a:solidFill>
                  <a:srgbClr val="DF1231"/>
                </a:solidFill>
                <a:latin typeface="Montserrat"/>
                <a:ea typeface="Montserrat"/>
                <a:cs typeface="Montserrat"/>
                <a:sym typeface="Montserrat"/>
              </a:rPr>
              <a:t>3.    GAMIFICACIÓN</a:t>
            </a:r>
            <a:endParaRPr b="1" sz="1200">
              <a:solidFill>
                <a:srgbClr val="DF12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883464" y="4802150"/>
            <a:ext cx="3550500" cy="2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RESULTADOS ESPERADOS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970255" y="5277200"/>
            <a:ext cx="384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750" lIns="17750" spcFirstLastPara="1" rIns="17750" wrap="square" tIns="177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participantes podrán reconocer las partes físicas de su teléfono y realizar acciones básicas como encender y apagar.</a:t>
            </a:r>
            <a:endParaRPr sz="12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2902170" y="2630113"/>
            <a:ext cx="2064000" cy="1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juego donde los participantes deben identificar rápidamente las diferentes partes del teléfono que el facilitador mencione. 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50" y="-24"/>
            <a:ext cx="5667300" cy="3513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2294200" y="-25"/>
            <a:ext cx="62247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ACTIVIDAD 1  </a:t>
            </a: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detective del teléfono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1048100" y="-25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50" y="1902125"/>
            <a:ext cx="2110475" cy="239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450" y="6961626"/>
            <a:ext cx="375250" cy="6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2931875" y="1917300"/>
            <a:ext cx="19953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s" sz="11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Escribe aquí un juego sencillo para la actividad. </a:t>
            </a:r>
            <a:r>
              <a:rPr b="1" lang="e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Ejemplo: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/>
          <p:nvPr/>
        </p:nvSpPr>
        <p:spPr>
          <a:xfrm>
            <a:off x="38" y="-37"/>
            <a:ext cx="5667300" cy="8010600"/>
          </a:xfrm>
          <a:prstGeom prst="rect">
            <a:avLst/>
          </a:prstGeom>
          <a:solidFill>
            <a:srgbClr val="DF12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1547700" y="3631950"/>
            <a:ext cx="27006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Primeros gestos en la pantalla táctil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1042500" y="-12250"/>
            <a:ext cx="1140900" cy="243300"/>
          </a:xfrm>
          <a:prstGeom prst="rect">
            <a:avLst/>
          </a:prstGeom>
          <a:solidFill>
            <a:srgbClr val="F6B0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" name="Google Shape;189;p22"/>
          <p:cNvGrpSpPr/>
          <p:nvPr/>
        </p:nvGrpSpPr>
        <p:grpSpPr>
          <a:xfrm>
            <a:off x="1798898" y="4943548"/>
            <a:ext cx="2864777" cy="527102"/>
            <a:chOff x="1473998" y="6902923"/>
            <a:chExt cx="2864777" cy="527102"/>
          </a:xfrm>
        </p:grpSpPr>
        <p:pic>
          <p:nvPicPr>
            <p:cNvPr id="190" name="Google Shape;190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998" y="6902923"/>
              <a:ext cx="414625" cy="35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2"/>
            <p:cNvSpPr txBox="1"/>
            <p:nvPr/>
          </p:nvSpPr>
          <p:spPr>
            <a:xfrm>
              <a:off x="1934275" y="6902925"/>
              <a:ext cx="2404500" cy="5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Duración:</a:t>
              </a:r>
              <a:r>
                <a:rPr lang="e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30 min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sp>
        <p:nvSpPr>
          <p:cNvPr id="192" name="Google Shape;192;p22"/>
          <p:cNvSpPr txBox="1"/>
          <p:nvPr/>
        </p:nvSpPr>
        <p:spPr>
          <a:xfrm>
            <a:off x="38" y="2871025"/>
            <a:ext cx="56673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rgbClr val="F6B027"/>
                </a:solidFill>
                <a:latin typeface="Montserrat"/>
                <a:ea typeface="Montserrat"/>
                <a:cs typeface="Montserrat"/>
                <a:sym typeface="Montserrat"/>
              </a:rPr>
              <a:t>ACTIVIDAD 2</a:t>
            </a:r>
            <a:endParaRPr sz="5000">
              <a:solidFill>
                <a:srgbClr val="F6B027"/>
              </a:solidFill>
            </a:endParaRPr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725" y="7056922"/>
            <a:ext cx="3283500" cy="96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