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</p:sldIdLst>
  <p:sldSz cy="8010525" cx="5667375"/>
  <p:notesSz cx="6858000" cy="9144000"/>
  <p:embeddedFontLst>
    <p:embeddedFont>
      <p:font typeface="Montserrat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26">
          <p15:clr>
            <a:srgbClr val="747775"/>
          </p15:clr>
        </p15:guide>
        <p15:guide id="2" pos="3288">
          <p15:clr>
            <a:srgbClr val="747775"/>
          </p15:clr>
        </p15:guide>
        <p15:guide id="3" pos="59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6"/>
        <p:guide pos="3288"/>
        <p:guide pos="59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2" Type="http://schemas.openxmlformats.org/officeDocument/2006/relationships/font" Target="fonts/Montserrat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304" y="685800"/>
            <a:ext cx="2426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24357d219d_0_0:notes"/>
          <p:cNvSpPr/>
          <p:nvPr>
            <p:ph idx="2" type="sldImg"/>
          </p:nvPr>
        </p:nvSpPr>
        <p:spPr>
          <a:xfrm>
            <a:off x="2216304" y="685800"/>
            <a:ext cx="2426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24357d21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2290db0bb1_0_24:notes"/>
          <p:cNvSpPr/>
          <p:nvPr>
            <p:ph idx="2" type="sldImg"/>
          </p:nvPr>
        </p:nvSpPr>
        <p:spPr>
          <a:xfrm>
            <a:off x="2216304" y="685800"/>
            <a:ext cx="2426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2290db0bb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2290db0bb1_0_8:notes"/>
          <p:cNvSpPr/>
          <p:nvPr>
            <p:ph idx="2" type="sldImg"/>
          </p:nvPr>
        </p:nvSpPr>
        <p:spPr>
          <a:xfrm>
            <a:off x="2216304" y="685800"/>
            <a:ext cx="2426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2290db0bb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93194" y="1159607"/>
            <a:ext cx="5280900" cy="3196800"/>
          </a:xfrm>
          <a:prstGeom prst="rect">
            <a:avLst/>
          </a:prstGeom>
        </p:spPr>
        <p:txBody>
          <a:bodyPr anchorCtr="0" anchor="b" bIns="83175" lIns="83175" spcFirstLastPara="1" rIns="83175" wrap="square" tIns="831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93189" y="4413887"/>
            <a:ext cx="5280900" cy="12345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93189" y="1722687"/>
            <a:ext cx="5280900" cy="3058200"/>
          </a:xfrm>
          <a:prstGeom prst="rect">
            <a:avLst/>
          </a:prstGeom>
        </p:spPr>
        <p:txBody>
          <a:bodyPr anchorCtr="0" anchor="b" bIns="83175" lIns="83175" spcFirstLastPara="1" rIns="83175" wrap="square" tIns="831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93189" y="4909299"/>
            <a:ext cx="5280900" cy="20259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indent="-330200" lvl="0" marL="457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11150" lvl="1" marL="914400" algn="ctr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 algn="ctr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 algn="ctr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 algn="ctr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 algn="ctr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 algn="ctr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ith Photos">
  <p:cSld name="with Photo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>
            <p:ph idx="2" type="pic"/>
          </p:nvPr>
        </p:nvSpPr>
        <p:spPr>
          <a:xfrm>
            <a:off x="1833042" y="2095346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2" name="Google Shape;52;p13"/>
          <p:cNvSpPr/>
          <p:nvPr>
            <p:ph idx="3" type="pic"/>
          </p:nvPr>
        </p:nvSpPr>
        <p:spPr>
          <a:xfrm>
            <a:off x="2410405" y="2095346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3" name="Google Shape;53;p13"/>
          <p:cNvSpPr/>
          <p:nvPr>
            <p:ph idx="4" type="pic"/>
          </p:nvPr>
        </p:nvSpPr>
        <p:spPr>
          <a:xfrm>
            <a:off x="2987769" y="2095346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4" name="Google Shape;54;p13"/>
          <p:cNvSpPr/>
          <p:nvPr>
            <p:ph idx="5" type="pic"/>
          </p:nvPr>
        </p:nvSpPr>
        <p:spPr>
          <a:xfrm>
            <a:off x="3565133" y="2095346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5" name="Google Shape;55;p13"/>
          <p:cNvSpPr/>
          <p:nvPr>
            <p:ph idx="6" type="pic"/>
          </p:nvPr>
        </p:nvSpPr>
        <p:spPr>
          <a:xfrm>
            <a:off x="1833042" y="351758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6" name="Google Shape;56;p13"/>
          <p:cNvSpPr/>
          <p:nvPr>
            <p:ph idx="7" type="pic"/>
          </p:nvPr>
        </p:nvSpPr>
        <p:spPr>
          <a:xfrm>
            <a:off x="2410405" y="351758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7" name="Google Shape;57;p13"/>
          <p:cNvSpPr/>
          <p:nvPr>
            <p:ph idx="8" type="pic"/>
          </p:nvPr>
        </p:nvSpPr>
        <p:spPr>
          <a:xfrm>
            <a:off x="2987769" y="351758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8" name="Google Shape;58;p13"/>
          <p:cNvSpPr/>
          <p:nvPr>
            <p:ph idx="9" type="pic"/>
          </p:nvPr>
        </p:nvSpPr>
        <p:spPr>
          <a:xfrm>
            <a:off x="3565133" y="351758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59" name="Google Shape;59;p13"/>
          <p:cNvSpPr/>
          <p:nvPr>
            <p:ph idx="13" type="pic"/>
          </p:nvPr>
        </p:nvSpPr>
        <p:spPr>
          <a:xfrm>
            <a:off x="1833042" y="495317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60" name="Google Shape;60;p13"/>
          <p:cNvSpPr/>
          <p:nvPr>
            <p:ph idx="14" type="pic"/>
          </p:nvPr>
        </p:nvSpPr>
        <p:spPr>
          <a:xfrm>
            <a:off x="2410405" y="495317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61" name="Google Shape;61;p13"/>
          <p:cNvSpPr/>
          <p:nvPr>
            <p:ph idx="15" type="pic"/>
          </p:nvPr>
        </p:nvSpPr>
        <p:spPr>
          <a:xfrm>
            <a:off x="2987769" y="495317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  <p:sp>
        <p:nvSpPr>
          <p:cNvPr id="62" name="Google Shape;62;p13"/>
          <p:cNvSpPr/>
          <p:nvPr>
            <p:ph idx="16" type="pic"/>
          </p:nvPr>
        </p:nvSpPr>
        <p:spPr>
          <a:xfrm>
            <a:off x="3565133" y="4953175"/>
            <a:ext cx="286500" cy="28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93189" y="3349750"/>
            <a:ext cx="5280900" cy="13110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93189" y="693085"/>
            <a:ext cx="5280900" cy="8919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93189" y="1794873"/>
            <a:ext cx="5280900" cy="53205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93189" y="693085"/>
            <a:ext cx="5280900" cy="8919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93189" y="1794873"/>
            <a:ext cx="2479200" cy="53205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2995081" y="1794873"/>
            <a:ext cx="2479200" cy="53205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93189" y="693085"/>
            <a:ext cx="5280900" cy="8919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93189" y="865296"/>
            <a:ext cx="1740300" cy="1176900"/>
          </a:xfrm>
          <a:prstGeom prst="rect">
            <a:avLst/>
          </a:prstGeom>
        </p:spPr>
        <p:txBody>
          <a:bodyPr anchorCtr="0" anchor="b" bIns="83175" lIns="83175" spcFirstLastPara="1" rIns="83175" wrap="square" tIns="831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93189" y="2164173"/>
            <a:ext cx="1740300" cy="49518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03853" y="701067"/>
            <a:ext cx="3946800" cy="63711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833688" y="-195"/>
            <a:ext cx="2833800" cy="8010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83175" lIns="83175" spcFirstLastPara="1" rIns="83175" wrap="square" tIns="831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64555" y="1920556"/>
            <a:ext cx="2507100" cy="2308500"/>
          </a:xfrm>
          <a:prstGeom prst="rect">
            <a:avLst/>
          </a:prstGeom>
        </p:spPr>
        <p:txBody>
          <a:bodyPr anchorCtr="0" anchor="b" bIns="83175" lIns="83175" spcFirstLastPara="1" rIns="83175" wrap="square" tIns="831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64555" y="4365530"/>
            <a:ext cx="2507100" cy="1923600"/>
          </a:xfrm>
          <a:prstGeom prst="rect">
            <a:avLst/>
          </a:prstGeom>
        </p:spPr>
        <p:txBody>
          <a:bodyPr anchorCtr="0" anchor="t" bIns="83175" lIns="83175" spcFirstLastPara="1" rIns="83175" wrap="square" tIns="831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061461" y="1127680"/>
            <a:ext cx="2378400" cy="5754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93189" y="6588729"/>
            <a:ext cx="3718200" cy="9423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</p:spPr>
        <p:txBody>
          <a:bodyPr anchorCtr="0" anchor="ctr" bIns="83175" lIns="83175" spcFirstLastPara="1" rIns="83175" wrap="square" tIns="831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93189" y="693085"/>
            <a:ext cx="5280900" cy="8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83175" lIns="83175" spcFirstLastPara="1" rIns="83175" wrap="square" tIns="831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93189" y="1794873"/>
            <a:ext cx="5280900" cy="5320500"/>
          </a:xfrm>
          <a:prstGeom prst="rect">
            <a:avLst/>
          </a:prstGeom>
          <a:noFill/>
          <a:ln>
            <a:noFill/>
          </a:ln>
        </p:spPr>
        <p:txBody>
          <a:bodyPr anchorCtr="0" anchor="t" bIns="83175" lIns="83175" spcFirstLastPara="1" rIns="83175" wrap="square" tIns="83175">
            <a:normAutofit/>
          </a:bodyPr>
          <a:lstStyle>
            <a:lvl1pPr indent="-330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1pPr>
            <a:lvl2pPr indent="-3111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○"/>
              <a:defRPr sz="1300">
                <a:solidFill>
                  <a:schemeClr val="dk2"/>
                </a:solidFill>
              </a:defRPr>
            </a:lvl2pPr>
            <a:lvl3pPr indent="-3111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■"/>
              <a:defRPr sz="1300">
                <a:solidFill>
                  <a:schemeClr val="dk2"/>
                </a:solidFill>
              </a:defRPr>
            </a:lvl3pPr>
            <a:lvl4pPr indent="-3111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  <a:defRPr sz="1300">
                <a:solidFill>
                  <a:schemeClr val="dk2"/>
                </a:solidFill>
              </a:defRPr>
            </a:lvl4pPr>
            <a:lvl5pPr indent="-3111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○"/>
              <a:defRPr sz="1300">
                <a:solidFill>
                  <a:schemeClr val="dk2"/>
                </a:solidFill>
              </a:defRPr>
            </a:lvl5pPr>
            <a:lvl6pPr indent="-3111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■"/>
              <a:defRPr sz="1300">
                <a:solidFill>
                  <a:schemeClr val="dk2"/>
                </a:solidFill>
              </a:defRPr>
            </a:lvl6pPr>
            <a:lvl7pPr indent="-3111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  <a:defRPr sz="1300">
                <a:solidFill>
                  <a:schemeClr val="dk2"/>
                </a:solidFill>
              </a:defRPr>
            </a:lvl7pPr>
            <a:lvl8pPr indent="-3111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○"/>
              <a:defRPr sz="1300">
                <a:solidFill>
                  <a:schemeClr val="dk2"/>
                </a:solidFill>
              </a:defRPr>
            </a:lvl8pPr>
            <a:lvl9pPr indent="-3111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■"/>
              <a:defRPr sz="13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5251159" y="7262528"/>
            <a:ext cx="340200" cy="61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175" lIns="83175" spcFirstLastPara="1" rIns="83175" wrap="square" tIns="8317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</a:defRPr>
            </a:lvl1pPr>
            <a:lvl2pPr lvl="1" algn="r">
              <a:buNone/>
              <a:defRPr sz="900">
                <a:solidFill>
                  <a:schemeClr val="dk2"/>
                </a:solidFill>
              </a:defRPr>
            </a:lvl2pPr>
            <a:lvl3pPr lvl="2" algn="r">
              <a:buNone/>
              <a:defRPr sz="900">
                <a:solidFill>
                  <a:schemeClr val="dk2"/>
                </a:solidFill>
              </a:defRPr>
            </a:lvl3pPr>
            <a:lvl4pPr lvl="3" algn="r">
              <a:buNone/>
              <a:defRPr sz="900">
                <a:solidFill>
                  <a:schemeClr val="dk2"/>
                </a:solidFill>
              </a:defRPr>
            </a:lvl4pPr>
            <a:lvl5pPr lvl="4" algn="r">
              <a:buNone/>
              <a:defRPr sz="900">
                <a:solidFill>
                  <a:schemeClr val="dk2"/>
                </a:solidFill>
              </a:defRPr>
            </a:lvl5pPr>
            <a:lvl6pPr lvl="5" algn="r">
              <a:buNone/>
              <a:defRPr sz="900">
                <a:solidFill>
                  <a:schemeClr val="dk2"/>
                </a:solidFill>
              </a:defRPr>
            </a:lvl6pPr>
            <a:lvl7pPr lvl="6" algn="r">
              <a:buNone/>
              <a:defRPr sz="900">
                <a:solidFill>
                  <a:schemeClr val="dk2"/>
                </a:solidFill>
              </a:defRPr>
            </a:lvl7pPr>
            <a:lvl8pPr lvl="7" algn="r">
              <a:buNone/>
              <a:defRPr sz="900">
                <a:solidFill>
                  <a:schemeClr val="dk2"/>
                </a:solidFill>
              </a:defRPr>
            </a:lvl8pPr>
            <a:lvl9pPr lvl="8" algn="r">
              <a:buNone/>
              <a:defRPr sz="9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-98875" y="-96900"/>
            <a:ext cx="5950200" cy="8200800"/>
          </a:xfrm>
          <a:prstGeom prst="rect">
            <a:avLst/>
          </a:prstGeom>
          <a:solidFill>
            <a:srgbClr val="F6B0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8" name="Google Shape;68;p14"/>
          <p:cNvGrpSpPr/>
          <p:nvPr/>
        </p:nvGrpSpPr>
        <p:grpSpPr>
          <a:xfrm>
            <a:off x="611938" y="6736575"/>
            <a:ext cx="4528573" cy="1119850"/>
            <a:chOff x="611938" y="6736575"/>
            <a:chExt cx="4528573" cy="1119850"/>
          </a:xfrm>
        </p:grpSpPr>
        <p:pic>
          <p:nvPicPr>
            <p:cNvPr id="69" name="Google Shape;69;p1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11938" y="6736575"/>
              <a:ext cx="4528573" cy="11198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" name="Google Shape;70;p14"/>
            <p:cNvSpPr txBox="1"/>
            <p:nvPr/>
          </p:nvSpPr>
          <p:spPr>
            <a:xfrm>
              <a:off x="767800" y="6736575"/>
              <a:ext cx="628200" cy="28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9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Apoya:</a:t>
              </a:r>
              <a:endParaRPr sz="9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71" name="Google Shape;71;p14"/>
          <p:cNvSpPr txBox="1"/>
          <p:nvPr/>
        </p:nvSpPr>
        <p:spPr>
          <a:xfrm>
            <a:off x="948900" y="2913850"/>
            <a:ext cx="3836100" cy="17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3800">
                <a:solidFill>
                  <a:srgbClr val="1F68AA"/>
                </a:solidFill>
                <a:latin typeface="Montserrat"/>
                <a:ea typeface="Montserrat"/>
                <a:cs typeface="Montserrat"/>
                <a:sym typeface="Montserrat"/>
              </a:rPr>
              <a:t>Modelo de encuesta</a:t>
            </a:r>
            <a:endParaRPr b="1" sz="3800">
              <a:solidFill>
                <a:srgbClr val="1F68A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2772150" y="5205700"/>
            <a:ext cx="2394000" cy="109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rgbClr val="1F68AA"/>
                </a:solidFill>
              </a:rPr>
              <a:t>Comunidades Centros </a:t>
            </a:r>
            <a:endParaRPr sz="1300">
              <a:solidFill>
                <a:srgbClr val="1F68AA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rgbClr val="1F68AA"/>
                </a:solidFill>
              </a:rPr>
              <a:t>Día Casas de la Sabiduría Secretaría Distrital de </a:t>
            </a:r>
            <a:endParaRPr sz="1300">
              <a:solidFill>
                <a:srgbClr val="1F68AA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rgbClr val="1F68AA"/>
                </a:solidFill>
              </a:rPr>
              <a:t>Integración Social</a:t>
            </a:r>
            <a:endParaRPr sz="1300">
              <a:solidFill>
                <a:srgbClr val="1F68AA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/>
          <p:nvPr/>
        </p:nvSpPr>
        <p:spPr>
          <a:xfrm>
            <a:off x="-45600" y="-12125"/>
            <a:ext cx="5828100" cy="8010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5"/>
          <p:cNvSpPr txBox="1"/>
          <p:nvPr/>
        </p:nvSpPr>
        <p:spPr>
          <a:xfrm>
            <a:off x="953300" y="1363125"/>
            <a:ext cx="18894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3600">
                <a:solidFill>
                  <a:srgbClr val="1F68AA"/>
                </a:solidFill>
                <a:latin typeface="Montserrat"/>
                <a:ea typeface="Montserrat"/>
                <a:cs typeface="Montserrat"/>
                <a:sym typeface="Montserrat"/>
              </a:rPr>
              <a:t>Parte 1.</a:t>
            </a:r>
            <a:endParaRPr b="1" sz="3500">
              <a:solidFill>
                <a:srgbClr val="1F68AA"/>
              </a:solidFill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917097" y="1796925"/>
            <a:ext cx="3069600" cy="8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300">
                <a:solidFill>
                  <a:srgbClr val="1F68AA"/>
                </a:solidFill>
                <a:latin typeface="Montserrat"/>
                <a:ea typeface="Montserrat"/>
                <a:cs typeface="Montserrat"/>
                <a:sym typeface="Montserrat"/>
              </a:rPr>
              <a:t>Aspectos </a:t>
            </a:r>
            <a:endParaRPr sz="2300">
              <a:solidFill>
                <a:srgbClr val="1F68A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300">
                <a:solidFill>
                  <a:srgbClr val="1F68AA"/>
                </a:solidFill>
                <a:latin typeface="Montserrat"/>
                <a:ea typeface="Montserrat"/>
                <a:cs typeface="Montserrat"/>
                <a:sym typeface="Montserrat"/>
              </a:rPr>
              <a:t>sociodemográficos.</a:t>
            </a:r>
            <a:endParaRPr sz="2300">
              <a:solidFill>
                <a:srgbClr val="1F68A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3789525" y="2147475"/>
            <a:ext cx="266400" cy="2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rgbClr val="1F68AA"/>
                </a:solidFill>
                <a:latin typeface="Montserrat"/>
                <a:ea typeface="Montserrat"/>
                <a:cs typeface="Montserrat"/>
                <a:sym typeface="Montserrat"/>
              </a:rPr>
              <a:t>1</a:t>
            </a:r>
            <a:endParaRPr sz="1300">
              <a:solidFill>
                <a:srgbClr val="1F68A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998175" y="3035725"/>
            <a:ext cx="1650900" cy="444000"/>
          </a:xfrm>
          <a:prstGeom prst="roundRect">
            <a:avLst>
              <a:gd fmla="val 16667" name="adj"/>
            </a:avLst>
          </a:prstGeom>
          <a:solidFill>
            <a:srgbClr val="E9ECF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2918375" y="3035713"/>
            <a:ext cx="2111700" cy="444000"/>
          </a:xfrm>
          <a:prstGeom prst="roundRect">
            <a:avLst>
              <a:gd fmla="val 16667" name="adj"/>
            </a:avLst>
          </a:prstGeom>
          <a:solidFill>
            <a:srgbClr val="E9ECF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 txBox="1"/>
          <p:nvPr/>
        </p:nvSpPr>
        <p:spPr>
          <a:xfrm>
            <a:off x="1135425" y="2987300"/>
            <a:ext cx="1287600" cy="3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200">
                <a:solidFill>
                  <a:srgbClr val="1F68AA"/>
                </a:solidFill>
                <a:latin typeface="Montserrat"/>
                <a:ea typeface="Montserrat"/>
                <a:cs typeface="Montserrat"/>
                <a:sym typeface="Montserrat"/>
              </a:rPr>
              <a:t>Género</a:t>
            </a:r>
            <a:endParaRPr b="1" sz="2200">
              <a:solidFill>
                <a:srgbClr val="1F68A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4" name="Google Shape;84;p15"/>
          <p:cNvSpPr txBox="1"/>
          <p:nvPr/>
        </p:nvSpPr>
        <p:spPr>
          <a:xfrm>
            <a:off x="3053150" y="2987300"/>
            <a:ext cx="2074500" cy="3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200">
                <a:solidFill>
                  <a:srgbClr val="1F68AA"/>
                </a:solidFill>
                <a:latin typeface="Montserrat"/>
                <a:ea typeface="Montserrat"/>
                <a:cs typeface="Montserrat"/>
                <a:sym typeface="Montserrat"/>
              </a:rPr>
              <a:t>Estado civil</a:t>
            </a:r>
            <a:endParaRPr b="1" sz="2200">
              <a:solidFill>
                <a:srgbClr val="1F68A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5" name="Google Shape;85;p15"/>
          <p:cNvSpPr txBox="1"/>
          <p:nvPr/>
        </p:nvSpPr>
        <p:spPr>
          <a:xfrm>
            <a:off x="1216723" y="3578325"/>
            <a:ext cx="7299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Femenino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6" name="Google Shape;86;p15"/>
          <p:cNvSpPr txBox="1"/>
          <p:nvPr/>
        </p:nvSpPr>
        <p:spPr>
          <a:xfrm>
            <a:off x="1216723" y="3723175"/>
            <a:ext cx="7299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Masculino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1216723" y="3851375"/>
            <a:ext cx="7299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Otro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8" name="Google Shape;88;p15"/>
          <p:cNvSpPr txBox="1"/>
          <p:nvPr/>
        </p:nvSpPr>
        <p:spPr>
          <a:xfrm>
            <a:off x="3253948" y="3562175"/>
            <a:ext cx="7299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Soltera(o)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3253948" y="3707025"/>
            <a:ext cx="7299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Casada</a:t>
            </a: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(o)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3253948" y="3835225"/>
            <a:ext cx="7299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Unión libre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3253949" y="3991200"/>
            <a:ext cx="17487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Separada(o) o Divorciada(o)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2" name="Google Shape;92;p15"/>
          <p:cNvSpPr txBox="1"/>
          <p:nvPr/>
        </p:nvSpPr>
        <p:spPr>
          <a:xfrm>
            <a:off x="3253950" y="4124425"/>
            <a:ext cx="5775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Viuda(o)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3078750" y="364760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5"/>
          <p:cNvSpPr/>
          <p:nvPr/>
        </p:nvSpPr>
        <p:spPr>
          <a:xfrm>
            <a:off x="3078750" y="378587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3078750" y="391407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3078750" y="405390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3078750" y="418055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1045625" y="364760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/>
          <p:nvPr/>
        </p:nvSpPr>
        <p:spPr>
          <a:xfrm>
            <a:off x="1045625" y="378587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5"/>
          <p:cNvSpPr/>
          <p:nvPr/>
        </p:nvSpPr>
        <p:spPr>
          <a:xfrm>
            <a:off x="1045625" y="392415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5"/>
          <p:cNvSpPr/>
          <p:nvPr/>
        </p:nvSpPr>
        <p:spPr>
          <a:xfrm>
            <a:off x="1022400" y="4547575"/>
            <a:ext cx="3249000" cy="37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Google Shape;102;p15"/>
          <p:cNvCxnSpPr>
            <a:stCxn id="103" idx="1"/>
            <a:endCxn id="103" idx="3"/>
          </p:cNvCxnSpPr>
          <p:nvPr/>
        </p:nvCxnSpPr>
        <p:spPr>
          <a:xfrm>
            <a:off x="1178900" y="4547575"/>
            <a:ext cx="2034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3" name="Google Shape;103;p15"/>
          <p:cNvSpPr txBox="1"/>
          <p:nvPr/>
        </p:nvSpPr>
        <p:spPr>
          <a:xfrm>
            <a:off x="1178900" y="4430875"/>
            <a:ext cx="20346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Escribe tu edad (número de años)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1022400" y="5073775"/>
            <a:ext cx="3249000" cy="37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5" name="Google Shape;105;p15"/>
          <p:cNvCxnSpPr>
            <a:endCxn id="106" idx="1"/>
          </p:cNvCxnSpPr>
          <p:nvPr/>
        </p:nvCxnSpPr>
        <p:spPr>
          <a:xfrm rot="10800000">
            <a:off x="1178900" y="5073775"/>
            <a:ext cx="1663800" cy="66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6" name="Google Shape;106;p15"/>
          <p:cNvSpPr txBox="1"/>
          <p:nvPr/>
        </p:nvSpPr>
        <p:spPr>
          <a:xfrm>
            <a:off x="1178900" y="4957075"/>
            <a:ext cx="20346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¿Cómo se llama tu barrio?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1045625" y="5574475"/>
            <a:ext cx="3249000" cy="361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8" name="Google Shape;108;p15"/>
          <p:cNvCxnSpPr>
            <a:stCxn id="109" idx="1"/>
            <a:endCxn id="109" idx="3"/>
          </p:cNvCxnSpPr>
          <p:nvPr/>
        </p:nvCxnSpPr>
        <p:spPr>
          <a:xfrm>
            <a:off x="1178900" y="5574875"/>
            <a:ext cx="27102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9" name="Google Shape;109;p15"/>
          <p:cNvSpPr txBox="1"/>
          <p:nvPr/>
        </p:nvSpPr>
        <p:spPr>
          <a:xfrm>
            <a:off x="1178900" y="5458175"/>
            <a:ext cx="27102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¿Tienes hijas o hijos? Si tienes, indica cuántos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1045625" y="6091875"/>
            <a:ext cx="3249000" cy="3954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5"/>
          <p:cNvSpPr txBox="1"/>
          <p:nvPr/>
        </p:nvSpPr>
        <p:spPr>
          <a:xfrm>
            <a:off x="1178900" y="6228975"/>
            <a:ext cx="3115800" cy="2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7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(Puedes incluir personas y animales de compañía. Por ejemplo: </a:t>
            </a:r>
            <a:endParaRPr sz="700">
              <a:solidFill>
                <a:srgbClr val="3C40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2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7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mi hijo y mi perro)</a:t>
            </a:r>
            <a:endParaRPr sz="7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112" name="Google Shape;112;p15"/>
          <p:cNvCxnSpPr>
            <a:stCxn id="113" idx="1"/>
          </p:cNvCxnSpPr>
          <p:nvPr/>
        </p:nvCxnSpPr>
        <p:spPr>
          <a:xfrm>
            <a:off x="1178900" y="6082625"/>
            <a:ext cx="1989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3" name="Google Shape;113;p15"/>
          <p:cNvSpPr txBox="1"/>
          <p:nvPr/>
        </p:nvSpPr>
        <p:spPr>
          <a:xfrm>
            <a:off x="1178900" y="5965925"/>
            <a:ext cx="18999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¿Con quiénes vives en tu casa?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917100" y="6861200"/>
            <a:ext cx="42357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7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Si la Secretaría Distrital de Integración Social cuenta con la identificación sociodemográfica de los participantes, este paso se debe omitir.</a:t>
            </a:r>
            <a:endParaRPr sz="7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872700" y="6845050"/>
            <a:ext cx="147300" cy="1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5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1</a:t>
            </a:r>
            <a:endParaRPr sz="5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16" name="Google Shape;11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29550" y="268600"/>
            <a:ext cx="401675" cy="6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5"/>
          <p:cNvPicPr preferRelativeResize="0"/>
          <p:nvPr/>
        </p:nvPicPr>
        <p:blipFill rotWithShape="1">
          <a:blip r:embed="rId4">
            <a:alphaModFix/>
          </a:blip>
          <a:srcRect b="-19" l="11363" r="0" t="20"/>
          <a:stretch/>
        </p:blipFill>
        <p:spPr>
          <a:xfrm>
            <a:off x="-20450" y="7654574"/>
            <a:ext cx="2392825" cy="4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/>
          <p:nvPr/>
        </p:nvSpPr>
        <p:spPr>
          <a:xfrm>
            <a:off x="-45600" y="-12125"/>
            <a:ext cx="5828100" cy="8010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3" name="Google Shape;12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29550" y="268600"/>
            <a:ext cx="401675" cy="6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6"/>
          <p:cNvPicPr preferRelativeResize="0"/>
          <p:nvPr/>
        </p:nvPicPr>
        <p:blipFill rotWithShape="1">
          <a:blip r:embed="rId4">
            <a:alphaModFix/>
          </a:blip>
          <a:srcRect b="-19" l="11363" r="0" t="20"/>
          <a:stretch/>
        </p:blipFill>
        <p:spPr>
          <a:xfrm>
            <a:off x="-20450" y="7654574"/>
            <a:ext cx="2392825" cy="4762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6"/>
          <p:cNvSpPr/>
          <p:nvPr/>
        </p:nvSpPr>
        <p:spPr>
          <a:xfrm>
            <a:off x="1023075" y="6406475"/>
            <a:ext cx="4032000" cy="5724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930457" y="1769900"/>
            <a:ext cx="32490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¿Cuál de las siguientes opciones aplica para tu caso?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" name="Google Shape;127;p16"/>
          <p:cNvSpPr/>
          <p:nvPr/>
        </p:nvSpPr>
        <p:spPr>
          <a:xfrm>
            <a:off x="1055500" y="214157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6"/>
          <p:cNvSpPr/>
          <p:nvPr/>
        </p:nvSpPr>
        <p:spPr>
          <a:xfrm>
            <a:off x="1055500" y="227985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6"/>
          <p:cNvSpPr/>
          <p:nvPr/>
        </p:nvSpPr>
        <p:spPr>
          <a:xfrm>
            <a:off x="1055500" y="241812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6"/>
          <p:cNvSpPr/>
          <p:nvPr/>
        </p:nvSpPr>
        <p:spPr>
          <a:xfrm>
            <a:off x="1001100" y="1337150"/>
            <a:ext cx="3249000" cy="37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1" name="Google Shape;131;p16"/>
          <p:cNvCxnSpPr>
            <a:stCxn id="132" idx="1"/>
            <a:endCxn id="132" idx="3"/>
          </p:cNvCxnSpPr>
          <p:nvPr/>
        </p:nvCxnSpPr>
        <p:spPr>
          <a:xfrm>
            <a:off x="1157600" y="1337150"/>
            <a:ext cx="2034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2" name="Google Shape;132;p16"/>
          <p:cNvSpPr txBox="1"/>
          <p:nvPr/>
        </p:nvSpPr>
        <p:spPr>
          <a:xfrm>
            <a:off x="1157600" y="1220450"/>
            <a:ext cx="20346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¿Perteneces a un grupo étnico? 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3" name="Google Shape;133;p16"/>
          <p:cNvSpPr/>
          <p:nvPr/>
        </p:nvSpPr>
        <p:spPr>
          <a:xfrm>
            <a:off x="1023075" y="3196950"/>
            <a:ext cx="3249000" cy="37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16"/>
          <p:cNvCxnSpPr>
            <a:endCxn id="135" idx="1"/>
          </p:cNvCxnSpPr>
          <p:nvPr/>
        </p:nvCxnSpPr>
        <p:spPr>
          <a:xfrm rot="10800000">
            <a:off x="1179575" y="3120125"/>
            <a:ext cx="1663800" cy="66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6" name="Google Shape;136;p16"/>
          <p:cNvSpPr/>
          <p:nvPr/>
        </p:nvSpPr>
        <p:spPr>
          <a:xfrm>
            <a:off x="1055500" y="252612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1055500" y="266440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6"/>
          <p:cNvSpPr txBox="1"/>
          <p:nvPr/>
        </p:nvSpPr>
        <p:spPr>
          <a:xfrm>
            <a:off x="1265388" y="2062850"/>
            <a:ext cx="27204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No aplica. No me reconozco en ninguna etnia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9" name="Google Shape;139;p16"/>
          <p:cNvSpPr txBox="1"/>
          <p:nvPr/>
        </p:nvSpPr>
        <p:spPr>
          <a:xfrm>
            <a:off x="1265394" y="2201125"/>
            <a:ext cx="15006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Me considero mestiza(o)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0" name="Google Shape;140;p16"/>
          <p:cNvSpPr txBox="1"/>
          <p:nvPr/>
        </p:nvSpPr>
        <p:spPr>
          <a:xfrm>
            <a:off x="1265400" y="2335800"/>
            <a:ext cx="36216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Población NARP: Negra, Afrodescendiente, Raizal, Palenquera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1" name="Google Shape;141;p16"/>
          <p:cNvSpPr txBox="1"/>
          <p:nvPr/>
        </p:nvSpPr>
        <p:spPr>
          <a:xfrm>
            <a:off x="1265400" y="2483425"/>
            <a:ext cx="13365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Pueblo Rom o gitano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2" name="Google Shape;142;p16"/>
          <p:cNvSpPr txBox="1"/>
          <p:nvPr/>
        </p:nvSpPr>
        <p:spPr>
          <a:xfrm>
            <a:off x="1241400" y="2608750"/>
            <a:ext cx="18447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 Pueblos de origen (indígenas)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143" name="Google Shape;143;p16"/>
          <p:cNvCxnSpPr/>
          <p:nvPr/>
        </p:nvCxnSpPr>
        <p:spPr>
          <a:xfrm>
            <a:off x="1179575" y="3196325"/>
            <a:ext cx="21552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5" name="Google Shape;135;p16"/>
          <p:cNvSpPr txBox="1"/>
          <p:nvPr/>
        </p:nvSpPr>
        <p:spPr>
          <a:xfrm>
            <a:off x="1179575" y="2934125"/>
            <a:ext cx="28410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¿Cuál es la ocupación, oficio o labor a la que has dedicado más tiempo en la vida?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1001100" y="3969225"/>
            <a:ext cx="3814800" cy="37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5" name="Google Shape;145;p16"/>
          <p:cNvCxnSpPr/>
          <p:nvPr/>
        </p:nvCxnSpPr>
        <p:spPr>
          <a:xfrm>
            <a:off x="1157600" y="3968600"/>
            <a:ext cx="2615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6" name="Google Shape;146;p16"/>
          <p:cNvSpPr txBox="1"/>
          <p:nvPr/>
        </p:nvSpPr>
        <p:spPr>
          <a:xfrm>
            <a:off x="1157600" y="3706400"/>
            <a:ext cx="37059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 Actualmente ¿desempeñas alguna ocupación laboral u oficio? ¿O cuentas con una jubilación o pensión?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1001100" y="4699800"/>
            <a:ext cx="3814800" cy="37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8" name="Google Shape;148;p16"/>
          <p:cNvCxnSpPr/>
          <p:nvPr/>
        </p:nvCxnSpPr>
        <p:spPr>
          <a:xfrm>
            <a:off x="1157600" y="4699175"/>
            <a:ext cx="18867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9" name="Google Shape;149;p16"/>
          <p:cNvSpPr txBox="1"/>
          <p:nvPr/>
        </p:nvSpPr>
        <p:spPr>
          <a:xfrm>
            <a:off x="1157600" y="4436975"/>
            <a:ext cx="30534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 ¿Hasta qué nivel de educación formal has tenido la posibilidad de acceder?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0" name="Google Shape;150;p16"/>
          <p:cNvSpPr/>
          <p:nvPr/>
        </p:nvSpPr>
        <p:spPr>
          <a:xfrm>
            <a:off x="1055500" y="524627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6"/>
          <p:cNvSpPr/>
          <p:nvPr/>
        </p:nvSpPr>
        <p:spPr>
          <a:xfrm>
            <a:off x="1055500" y="538455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6"/>
          <p:cNvSpPr/>
          <p:nvPr/>
        </p:nvSpPr>
        <p:spPr>
          <a:xfrm>
            <a:off x="1055500" y="552282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6"/>
          <p:cNvSpPr/>
          <p:nvPr/>
        </p:nvSpPr>
        <p:spPr>
          <a:xfrm>
            <a:off x="1055500" y="566110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6"/>
          <p:cNvSpPr/>
          <p:nvPr/>
        </p:nvSpPr>
        <p:spPr>
          <a:xfrm>
            <a:off x="1055500" y="579937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6"/>
          <p:cNvSpPr txBox="1"/>
          <p:nvPr/>
        </p:nvSpPr>
        <p:spPr>
          <a:xfrm>
            <a:off x="1265395" y="5167550"/>
            <a:ext cx="15780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 No estudié formalmente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6" name="Google Shape;156;p16"/>
          <p:cNvSpPr txBox="1"/>
          <p:nvPr/>
        </p:nvSpPr>
        <p:spPr>
          <a:xfrm>
            <a:off x="1265394" y="5305825"/>
            <a:ext cx="15006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Primaria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7" name="Google Shape;157;p16"/>
          <p:cNvSpPr txBox="1"/>
          <p:nvPr/>
        </p:nvSpPr>
        <p:spPr>
          <a:xfrm>
            <a:off x="1265400" y="5440500"/>
            <a:ext cx="36216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Secundaria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8" name="Google Shape;158;p16"/>
          <p:cNvSpPr txBox="1"/>
          <p:nvPr/>
        </p:nvSpPr>
        <p:spPr>
          <a:xfrm>
            <a:off x="1265400" y="5588125"/>
            <a:ext cx="13365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Técnica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9" name="Google Shape;159;p16"/>
          <p:cNvSpPr txBox="1"/>
          <p:nvPr/>
        </p:nvSpPr>
        <p:spPr>
          <a:xfrm>
            <a:off x="1241400" y="5713450"/>
            <a:ext cx="8340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 Tecnológica 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0" name="Google Shape;160;p16"/>
          <p:cNvSpPr/>
          <p:nvPr/>
        </p:nvSpPr>
        <p:spPr>
          <a:xfrm>
            <a:off x="1055500" y="5937650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1055500" y="6075925"/>
            <a:ext cx="113100" cy="10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 txBox="1"/>
          <p:nvPr/>
        </p:nvSpPr>
        <p:spPr>
          <a:xfrm>
            <a:off x="1265400" y="5856150"/>
            <a:ext cx="8340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Universitaria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3" name="Google Shape;163;p16"/>
          <p:cNvSpPr txBox="1"/>
          <p:nvPr/>
        </p:nvSpPr>
        <p:spPr>
          <a:xfrm>
            <a:off x="1265400" y="6008700"/>
            <a:ext cx="8340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Posgradual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4" name="Google Shape;164;p16"/>
          <p:cNvSpPr txBox="1"/>
          <p:nvPr/>
        </p:nvSpPr>
        <p:spPr>
          <a:xfrm>
            <a:off x="1201350" y="6406475"/>
            <a:ext cx="3749700" cy="5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925" lIns="46925" spcFirstLastPara="1" rIns="46925" wrap="square" tIns="46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s" sz="900">
                <a:solidFill>
                  <a:srgbClr val="3C4043"/>
                </a:solidFill>
                <a:latin typeface="Montserrat"/>
                <a:ea typeface="Montserrat"/>
                <a:cs typeface="Montserrat"/>
                <a:sym typeface="Montserrat"/>
              </a:rPr>
              <a:t> ¿Te has formado de manera autodidacta o mediante iniciativas de educación popular y alternativa? Si es así, cuéntanos en qué saberes, artes, oficios o actividades.</a:t>
            </a:r>
            <a:endParaRPr sz="1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